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9"/>
  </p:notesMasterIdLst>
  <p:sldIdLst>
    <p:sldId id="303" r:id="rId2"/>
    <p:sldId id="330" r:id="rId3"/>
    <p:sldId id="332" r:id="rId4"/>
    <p:sldId id="304" r:id="rId5"/>
    <p:sldId id="307" r:id="rId6"/>
    <p:sldId id="305" r:id="rId7"/>
    <p:sldId id="306" r:id="rId8"/>
    <p:sldId id="331" r:id="rId9"/>
    <p:sldId id="318" r:id="rId10"/>
    <p:sldId id="32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33" r:id="rId24"/>
    <p:sldId id="325" r:id="rId25"/>
    <p:sldId id="326" r:id="rId26"/>
    <p:sldId id="327" r:id="rId27"/>
    <p:sldId id="3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9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\My%20Documents\Geoff's\Writing\A%20Philosophy%20of%20Technology\Health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\My%20Documents\Geoff's\Writing\A%20Philosophy%20of%20Technology\Health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/>
              <a:t>Declining infant mortality rate 1964-2004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Sheet1!$A$5</c:f>
              <c:strCache>
                <c:ptCount val="1"/>
                <c:pt idx="0">
                  <c:v>Europe</c:v>
                </c:pt>
              </c:strCache>
            </c:strRef>
          </c:tx>
          <c:cat>
            <c:numRef>
              <c:f>Sheet1!$B$4:$F$4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27.5</c:v>
                </c:pt>
                <c:pt idx="1">
                  <c:v>19.5</c:v>
                </c:pt>
                <c:pt idx="2">
                  <c:v>12.0</c:v>
                </c:pt>
                <c:pt idx="3">
                  <c:v>7.0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USA</c:v>
                </c:pt>
              </c:strCache>
            </c:strRef>
          </c:tx>
          <c:cat>
            <c:numRef>
              <c:f>Sheet1!$B$4:$F$4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24.5</c:v>
                </c:pt>
                <c:pt idx="1">
                  <c:v>17.0</c:v>
                </c:pt>
                <c:pt idx="2">
                  <c:v>11.0</c:v>
                </c:pt>
                <c:pt idx="3">
                  <c:v>7.5</c:v>
                </c:pt>
                <c:pt idx="4">
                  <c:v>6.5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Japan</c:v>
                </c:pt>
              </c:strCache>
            </c:strRef>
          </c:tx>
          <c:cat>
            <c:numRef>
              <c:f>Sheet1!$B$4:$F$4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20.5</c:v>
                </c:pt>
                <c:pt idx="1">
                  <c:v>11.0</c:v>
                </c:pt>
                <c:pt idx="2">
                  <c:v>6.0</c:v>
                </c:pt>
                <c:pt idx="3">
                  <c:v>4.0</c:v>
                </c:pt>
                <c:pt idx="4">
                  <c:v>2.5</c:v>
                </c:pt>
              </c:numCache>
            </c:numRef>
          </c:val>
        </c:ser>
        <c:marker val="1"/>
        <c:axId val="591200712"/>
        <c:axId val="591204152"/>
      </c:lineChart>
      <c:catAx>
        <c:axId val="591200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91204152"/>
        <c:crosses val="autoZero"/>
        <c:auto val="1"/>
        <c:lblAlgn val="ctr"/>
        <c:lblOffset val="100"/>
      </c:catAx>
      <c:valAx>
        <c:axId val="591204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Infant mortalities per 1,000 live births</a:t>
                </a:r>
              </a:p>
            </c:rich>
          </c:tx>
          <c:layout/>
        </c:title>
        <c:numFmt formatCode="General" sourceLinked="1"/>
        <c:tickLblPos val="nextTo"/>
        <c:crossAx val="59120071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Male life expectancy at birth 1964-2004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Sheet1!$A$21</c:f>
              <c:strCache>
                <c:ptCount val="1"/>
                <c:pt idx="0">
                  <c:v>Europe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Sheet1!$B$21:$F$21</c:f>
              <c:numCache>
                <c:formatCode>General</c:formatCode>
                <c:ptCount val="5"/>
                <c:pt idx="0">
                  <c:v>67.5</c:v>
                </c:pt>
                <c:pt idx="1">
                  <c:v>69.0</c:v>
                </c:pt>
                <c:pt idx="2">
                  <c:v>71.0</c:v>
                </c:pt>
                <c:pt idx="3">
                  <c:v>73.0</c:v>
                </c:pt>
                <c:pt idx="4">
                  <c:v>75.5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USA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Sheet1!$B$22:$F$22</c:f>
              <c:numCache>
                <c:formatCode>General</c:formatCode>
                <c:ptCount val="5"/>
                <c:pt idx="0">
                  <c:v>67.0</c:v>
                </c:pt>
                <c:pt idx="1">
                  <c:v>68.5</c:v>
                </c:pt>
                <c:pt idx="2">
                  <c:v>71.0</c:v>
                </c:pt>
                <c:pt idx="3">
                  <c:v>72.5</c:v>
                </c:pt>
                <c:pt idx="4">
                  <c:v>75.0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Japan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1964.0</c:v>
                </c:pt>
                <c:pt idx="1">
                  <c:v>1974.0</c:v>
                </c:pt>
                <c:pt idx="2">
                  <c:v>1984.0</c:v>
                </c:pt>
                <c:pt idx="3">
                  <c:v>1994.0</c:v>
                </c:pt>
                <c:pt idx="4">
                  <c:v>2004.0</c:v>
                </c:pt>
              </c:numCache>
            </c:numRef>
          </c:cat>
          <c:val>
            <c:numRef>
              <c:f>Sheet1!$B$23:$F$23</c:f>
              <c:numCache>
                <c:formatCode>General</c:formatCode>
                <c:ptCount val="5"/>
                <c:pt idx="0">
                  <c:v>67.5</c:v>
                </c:pt>
                <c:pt idx="1">
                  <c:v>71.0</c:v>
                </c:pt>
                <c:pt idx="2">
                  <c:v>74.5</c:v>
                </c:pt>
                <c:pt idx="3">
                  <c:v>76.5</c:v>
                </c:pt>
                <c:pt idx="4">
                  <c:v>78.5</c:v>
                </c:pt>
              </c:numCache>
            </c:numRef>
          </c:val>
        </c:ser>
        <c:marker val="1"/>
        <c:axId val="591267208"/>
        <c:axId val="591270648"/>
      </c:lineChart>
      <c:catAx>
        <c:axId val="591267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91270648"/>
        <c:crosses val="autoZero"/>
        <c:auto val="1"/>
        <c:lblAlgn val="ctr"/>
        <c:lblOffset val="100"/>
      </c:catAx>
      <c:valAx>
        <c:axId val="591270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Life years</a:t>
                </a:r>
              </a:p>
            </c:rich>
          </c:tx>
          <c:layout/>
        </c:title>
        <c:numFmt formatCode="General" sourceLinked="1"/>
        <c:tickLblPos val="nextTo"/>
        <c:crossAx val="59126720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38F34-E12A-4FA0-880A-EDB66D9FC2FF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A9E0-619E-479C-BA27-C5FE6EC514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078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17F3-4AB0-4532-99B6-03A84E24D8C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45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A9E0-619E-479C-BA27-C5FE6EC514E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928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17F3-4AB0-4532-99B6-03A84E24D8C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747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17F3-4AB0-4532-99B6-03A84E24D8C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943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17F3-4AB0-4532-99B6-03A84E24D8C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706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79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767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906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281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210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763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598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55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96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50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556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421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58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132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65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325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BF8A-8608-4253-AD6E-07DDA189B162}" type="datetimeFigureOut">
              <a:rPr lang="en-GB" smtClean="0"/>
              <a:pPr/>
              <a:t>5/3/16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955497-BA0F-4701-A9F3-870CA889D4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48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osophyoftechnology.com/" TargetMode="External"/><Relationship Id="rId4" Type="http://schemas.openxmlformats.org/officeDocument/2006/relationships/hyperlink" Target="http://www.tms.eu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treforwelfarereform.org/library/by-date/the-economic-necessity-of-basic-income.html" TargetMode="External"/><Relationship Id="rId3" Type="http://schemas.openxmlformats.org/officeDocument/2006/relationships/hyperlink" Target="http://www.degruyter.com/view/j/bis.2015.10.issue-1/bis-2015-0015/bis-2015-0015.xml?format=I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6416" y="2484766"/>
            <a:ext cx="7863000" cy="2262781"/>
          </a:xfrm>
        </p:spPr>
        <p:txBody>
          <a:bodyPr>
            <a:norm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A managerial philosophy of technology :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Technology and humanity in symbiosis</a:t>
            </a:r>
            <a:endParaRPr lang="en-GB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417" y="4894666"/>
            <a:ext cx="6600451" cy="1547220"/>
          </a:xfrm>
        </p:spPr>
        <p:txBody>
          <a:bodyPr>
            <a:normAutofit lnSpcReduction="10000"/>
          </a:bodyPr>
          <a:lstStyle/>
          <a:p>
            <a:pPr algn="l"/>
            <a:endParaRPr lang="en-GB" dirty="0" smtClean="0"/>
          </a:p>
          <a:p>
            <a:r>
              <a:rPr lang="en-GB" dirty="0" smtClean="0"/>
              <a:t>Geoff </a:t>
            </a:r>
            <a:r>
              <a:rPr lang="en-GB" dirty="0"/>
              <a:t>Crocker, </a:t>
            </a:r>
            <a:endParaRPr lang="en-GB" dirty="0" smtClean="0"/>
          </a:p>
          <a:p>
            <a:r>
              <a:rPr lang="en-GB" dirty="0" smtClean="0"/>
              <a:t>Author </a:t>
            </a:r>
            <a:r>
              <a:rPr lang="en-GB" b="1" i="1" dirty="0"/>
              <a:t>‘A Managerial Philosophy of Technology’</a:t>
            </a:r>
          </a:p>
          <a:p>
            <a:r>
              <a:rPr lang="en-GB" dirty="0" smtClean="0"/>
              <a:t>April 2016</a:t>
            </a:r>
            <a:endParaRPr lang="en-GB" dirty="0"/>
          </a:p>
          <a:p>
            <a:pPr algn="l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61267" y="5309728"/>
            <a:ext cx="6705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72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Claim – a predictive economic algorithm determines the implementation of </a:t>
            </a:r>
            <a:r>
              <a:rPr lang="en-GB" sz="2000" dirty="0" smtClean="0"/>
              <a:t>technology - examples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945665"/>
              </p:ext>
            </p:extLst>
          </p:nvPr>
        </p:nvGraphicFramePr>
        <p:xfrm>
          <a:off x="2592925" y="1792226"/>
          <a:ext cx="9120539" cy="452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43"/>
                <a:gridCol w="1833100"/>
                <a:gridCol w="780255"/>
                <a:gridCol w="854683"/>
                <a:gridCol w="1726111"/>
                <a:gridCol w="1451347"/>
              </a:tblGrid>
              <a:tr h="496787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Technology</a:t>
                      </a:r>
                      <a:endParaRPr lang="en-GB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Application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Market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Business </a:t>
                      </a:r>
                    </a:p>
                    <a:p>
                      <a:r>
                        <a:rPr lang="en-GB" sz="900" dirty="0" smtClean="0"/>
                        <a:t>case?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Competitive</a:t>
                      </a:r>
                      <a:r>
                        <a:rPr lang="en-GB" sz="900" baseline="0" dirty="0" smtClean="0"/>
                        <a:t> </a:t>
                      </a:r>
                    </a:p>
                    <a:p>
                      <a:r>
                        <a:rPr lang="en-GB" sz="900" baseline="0" dirty="0" smtClean="0"/>
                        <a:t>price/performance 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Viable route </a:t>
                      </a:r>
                    </a:p>
                    <a:p>
                      <a:r>
                        <a:rPr lang="en-GB" sz="900" dirty="0" smtClean="0"/>
                        <a:t>to market ?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IBM smartcard</a:t>
                      </a:r>
                      <a:endParaRPr lang="en-GB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Payments</a:t>
                      </a:r>
                      <a:r>
                        <a:rPr lang="en-GB" sz="900" baseline="0" dirty="0" smtClean="0"/>
                        <a:t> credit/debit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EU, Asia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√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Payments cash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Global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Loyalty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Global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Air tickets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US,</a:t>
                      </a:r>
                      <a:r>
                        <a:rPr lang="en-GB" sz="900" baseline="0" dirty="0" smtClean="0"/>
                        <a:t> EU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Health data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US, EU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Passport/ID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Global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?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Pechiney</a:t>
                      </a:r>
                      <a:r>
                        <a:rPr lang="en-GB" sz="900" b="1" baseline="0" dirty="0" smtClean="0"/>
                        <a:t> thixotropic aluminium</a:t>
                      </a:r>
                      <a:endParaRPr lang="en-GB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Carburettors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US, EU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Aerospace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US, EU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  <a:tr h="402949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Disk</a:t>
                      </a:r>
                      <a:r>
                        <a:rPr lang="en-GB" sz="900" baseline="0" dirty="0" smtClean="0"/>
                        <a:t> drives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Asia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/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/>
                        <a:t>X</a:t>
                      </a:r>
                      <a:endParaRPr lang="en-GB" sz="1100" b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4999" y="6388607"/>
            <a:ext cx="54248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BUT NEEDS A STOCHASTIC MODEL – THEREFORE A PORTFOLIO </a:t>
            </a:r>
            <a:r>
              <a:rPr lang="en-GB" sz="1350" dirty="0">
                <a:sym typeface="Wingdings" panose="05000000000000000000" pitchFamily="2" charset="2"/>
              </a:rPr>
              <a:t></a:t>
            </a:r>
            <a:endParaRPr lang="en-GB" sz="135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Developing a phenomenological philosophy of technology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 smtClean="0"/>
              <a:t>Technology</a:t>
            </a:r>
            <a:r>
              <a:rPr lang="en-GB" sz="2000" dirty="0" smtClean="0"/>
              <a:t> </a:t>
            </a:r>
            <a:r>
              <a:rPr lang="en-GB" sz="2000" dirty="0"/>
              <a:t>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1905000"/>
            <a:ext cx="8534400" cy="4937760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endParaRPr lang="en-GB" sz="1600" dirty="0"/>
          </a:p>
          <a:p>
            <a:pPr>
              <a:buNone/>
            </a:pPr>
            <a:r>
              <a:rPr lang="en-GB" sz="1400" b="1" dirty="0" smtClean="0"/>
              <a:t>Textiles </a:t>
            </a:r>
            <a:r>
              <a:rPr lang="en-GB" sz="1400" b="1" dirty="0"/>
              <a:t>technologies</a:t>
            </a:r>
          </a:p>
          <a:p>
            <a:pPr>
              <a:buNone/>
            </a:pPr>
            <a:endParaRPr lang="en-GB" sz="1400" b="1" dirty="0"/>
          </a:p>
          <a:p>
            <a:r>
              <a:rPr lang="en-GB" sz="1400" dirty="0"/>
              <a:t>UK C18th textiles technology development</a:t>
            </a:r>
          </a:p>
          <a:p>
            <a:r>
              <a:rPr lang="en-GB" sz="1400" dirty="0"/>
              <a:t>1733 John Kay’s flying shuttle – ‘the first technology to achieve a quantum leap in productivity’</a:t>
            </a:r>
          </a:p>
          <a:p>
            <a:r>
              <a:rPr lang="en-GB" sz="1400" dirty="0"/>
              <a:t>1764 James Hargreaves’ spinning jenny - spinning yarn for weft</a:t>
            </a:r>
          </a:p>
          <a:p>
            <a:r>
              <a:rPr lang="en-GB" sz="1400" dirty="0"/>
              <a:t>1769 Richard Arkwright’s </a:t>
            </a:r>
            <a:r>
              <a:rPr lang="en-GB" sz="1400" dirty="0" err="1"/>
              <a:t>Cromford</a:t>
            </a:r>
            <a:r>
              <a:rPr lang="en-GB" sz="1400" dirty="0"/>
              <a:t> water frame – spinning yarn for warp too</a:t>
            </a:r>
          </a:p>
          <a:p>
            <a:r>
              <a:rPr lang="en-GB" sz="1400" dirty="0"/>
              <a:t>1779 Samuel Crompton’s mule</a:t>
            </a:r>
          </a:p>
          <a:p>
            <a:r>
              <a:rPr lang="en-GB" sz="1400" dirty="0"/>
              <a:t>1830 Richard Robert’s power loom –  ‘a completely new epoch in the capitalist system’ (Marx)</a:t>
            </a:r>
          </a:p>
          <a:p>
            <a:r>
              <a:rPr lang="en-GB" sz="1400" dirty="0"/>
              <a:t>Deployment slow : 50 years before power loom = &gt;50% UK cotton output</a:t>
            </a:r>
          </a:p>
          <a:p>
            <a:r>
              <a:rPr lang="en-GB" sz="1400" b="1" dirty="0"/>
              <a:t>1800-1842 UK textiles output x 6 !   </a:t>
            </a:r>
            <a:r>
              <a:rPr lang="en-GB" sz="1400" dirty="0"/>
              <a:t>50% UK textiles machinery exported to Russia, India, Germany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8516112" y="1700785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Textiles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744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Developing a phenomenological philosophy of technology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Technology</a:t>
            </a:r>
            <a:r>
              <a:rPr lang="en-GB" sz="2000" dirty="0"/>
              <a:t> 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1600200"/>
            <a:ext cx="8534400" cy="4937760"/>
          </a:xfrm>
        </p:spPr>
        <p:txBody>
          <a:bodyPr>
            <a:normAutofit fontScale="92500"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>
              <a:buNone/>
            </a:pPr>
            <a:r>
              <a:rPr lang="en-GB" sz="1500" b="1" dirty="0" smtClean="0"/>
              <a:t>Agricultural </a:t>
            </a:r>
            <a:r>
              <a:rPr lang="en-GB" sz="1500" b="1" dirty="0"/>
              <a:t>technologies</a:t>
            </a:r>
          </a:p>
          <a:p>
            <a:pPr>
              <a:buNone/>
            </a:pPr>
            <a:endParaRPr lang="en-GB" sz="1500" b="1" dirty="0"/>
          </a:p>
          <a:p>
            <a:r>
              <a:rPr lang="en-GB" sz="1500" dirty="0"/>
              <a:t>J L Anderson </a:t>
            </a:r>
            <a:r>
              <a:rPr lang="en-GB" sz="1500" i="1" dirty="0"/>
              <a:t>‘Industrialising the Corn Belt – Agriculture,  Technology and Environment’</a:t>
            </a:r>
          </a:p>
          <a:p>
            <a:r>
              <a:rPr lang="en-GB" sz="1500" dirty="0"/>
              <a:t>1945 US farmer output for 11 people : 1970 for 42 people</a:t>
            </a:r>
          </a:p>
          <a:p>
            <a:r>
              <a:rPr lang="en-GB" sz="1500" dirty="0"/>
              <a:t>From 20m acres, 1945 462m bushels corn, 11m pigs : 1970 858m bushels, 18m pigs</a:t>
            </a:r>
          </a:p>
          <a:p>
            <a:r>
              <a:rPr lang="en-GB" sz="1500" dirty="0"/>
              <a:t>1947 DDT spray against corn borer insect, 1960s insect resistant, 1970 DDT banned</a:t>
            </a:r>
          </a:p>
          <a:p>
            <a:r>
              <a:rPr lang="en-GB" sz="1500" dirty="0"/>
              <a:t>1949 41% farmers used pesticide, 1962 Rachel Carson’s ‘Silent Spring’, 1964 Pesticides Act</a:t>
            </a:r>
          </a:p>
          <a:p>
            <a:r>
              <a:rPr lang="en-GB" sz="1500" dirty="0"/>
              <a:t>2.4-D hormone growth regulator for weed control,  </a:t>
            </a:r>
            <a:r>
              <a:rPr lang="en-GB" sz="1500" dirty="0" err="1"/>
              <a:t>Atrazine</a:t>
            </a:r>
            <a:r>
              <a:rPr lang="en-GB" sz="1500" dirty="0"/>
              <a:t> raised yield to 19 bushels/acre</a:t>
            </a:r>
          </a:p>
          <a:p>
            <a:r>
              <a:rPr lang="en-GB" sz="1500" dirty="0"/>
              <a:t>1945 419m tons N + 435m tons potash : 1970 7,459m tons N + 4,025m tons potash</a:t>
            </a:r>
          </a:p>
          <a:p>
            <a:r>
              <a:rPr lang="en-GB" sz="1500" dirty="0"/>
              <a:t>Antibiotics (</a:t>
            </a:r>
            <a:r>
              <a:rPr lang="en-GB" sz="1500" dirty="0" err="1"/>
              <a:t>Stilbestrol</a:t>
            </a:r>
            <a:r>
              <a:rPr lang="en-GB" sz="1500" dirty="0"/>
              <a:t> banned 1973), confinement</a:t>
            </a:r>
          </a:p>
          <a:p>
            <a:r>
              <a:rPr lang="en-GB" sz="1500" b="1" dirty="0"/>
              <a:t>Era of cheap available food</a:t>
            </a:r>
          </a:p>
          <a:p>
            <a:endParaRPr lang="en-GB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8595360" y="1703165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Agricultural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063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Developing a phenomenological philosophy of technology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Technology</a:t>
            </a:r>
            <a:r>
              <a:rPr lang="en-GB" sz="2000" dirty="0"/>
              <a:t> 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00" y="1199709"/>
            <a:ext cx="8534400" cy="6019800"/>
          </a:xfrm>
        </p:spPr>
        <p:txBody>
          <a:bodyPr>
            <a:normAutofit fontScale="62500" lnSpcReduction="20000"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2100" b="1" dirty="0"/>
              <a:t>Agricultural technologies</a:t>
            </a:r>
          </a:p>
          <a:p>
            <a:pPr>
              <a:buNone/>
            </a:pPr>
            <a:endParaRPr lang="en-GB" sz="1600" b="1" dirty="0"/>
          </a:p>
          <a:p>
            <a:r>
              <a:rPr lang="en-GB" dirty="0"/>
              <a:t>February 2011 Economist review of world agricultural technology and productivity</a:t>
            </a:r>
          </a:p>
          <a:p>
            <a:r>
              <a:rPr lang="en-GB" dirty="0"/>
              <a:t>Will agriculture be able to feed a world population of 9bn in 2050?</a:t>
            </a:r>
          </a:p>
          <a:p>
            <a:r>
              <a:rPr lang="en-GB" dirty="0"/>
              <a:t>Low tech wheat field = 1-2 t/acre : green revolution field 4-5 t/acre : best practice field 10 t/acre</a:t>
            </a:r>
          </a:p>
          <a:p>
            <a:r>
              <a:rPr lang="en-GB" dirty="0"/>
              <a:t>Human need 2,100 cal/day 90g meat/day (UNFAO) : total current output twice this requirement</a:t>
            </a:r>
          </a:p>
          <a:p>
            <a:r>
              <a:rPr lang="en-GB" dirty="0"/>
              <a:t>Meat, dairy and </a:t>
            </a:r>
            <a:r>
              <a:rPr lang="en-GB" dirty="0" err="1"/>
              <a:t>veg</a:t>
            </a:r>
            <a:r>
              <a:rPr lang="en-GB" dirty="0"/>
              <a:t> = 20% calories 2000 to 29% 2050 ; meat production must double to 470mt</a:t>
            </a:r>
          </a:p>
          <a:p>
            <a:r>
              <a:rPr lang="en-GB" dirty="0"/>
              <a:t>Crop yield growth 3% pa in 1960s, 1% pa in 2010 : world population growth = 1.2% pa</a:t>
            </a:r>
          </a:p>
          <a:p>
            <a:r>
              <a:rPr lang="en-GB" dirty="0"/>
              <a:t>Rice and maize output needs 1.5% pa growth, wheat needs 2.3% pa growth</a:t>
            </a:r>
          </a:p>
          <a:p>
            <a:r>
              <a:rPr lang="en-GB" dirty="0"/>
              <a:t>Climate change could reduce crop yields by 9-18% by 2050</a:t>
            </a:r>
          </a:p>
          <a:p>
            <a:r>
              <a:rPr lang="en-GB" dirty="0"/>
              <a:t>Land is available : 0.5bn hectares in S </a:t>
            </a:r>
            <a:r>
              <a:rPr lang="en-GB" dirty="0" err="1"/>
              <a:t>America+Africa</a:t>
            </a:r>
            <a:endParaRPr lang="en-GB" dirty="0"/>
          </a:p>
          <a:p>
            <a:r>
              <a:rPr lang="en-GB" dirty="0"/>
              <a:t>Land use must improve </a:t>
            </a:r>
            <a:r>
              <a:rPr lang="en-GB" dirty="0" err="1"/>
              <a:t>eg</a:t>
            </a:r>
            <a:r>
              <a:rPr lang="en-GB" dirty="0"/>
              <a:t> west Europe 9 t/acre wheat : east Europe 2-4 t/acre</a:t>
            </a:r>
          </a:p>
          <a:p>
            <a:r>
              <a:rPr lang="en-GB" dirty="0"/>
              <a:t>Water is constraint : 4,500 Km</a:t>
            </a:r>
            <a:r>
              <a:rPr lang="en-GB" baseline="30000" dirty="0"/>
              <a:t>3</a:t>
            </a:r>
            <a:r>
              <a:rPr lang="en-GB" dirty="0"/>
              <a:t> pa global consumption </a:t>
            </a:r>
            <a:r>
              <a:rPr lang="en-GB" dirty="0" err="1"/>
              <a:t>vs</a:t>
            </a:r>
            <a:r>
              <a:rPr lang="en-GB" dirty="0"/>
              <a:t> 4,200 Km</a:t>
            </a:r>
            <a:r>
              <a:rPr lang="en-GB" baseline="30000" dirty="0"/>
              <a:t>3</a:t>
            </a:r>
            <a:r>
              <a:rPr lang="en-GB" dirty="0"/>
              <a:t> pa available = water tables falling</a:t>
            </a:r>
          </a:p>
          <a:p>
            <a:r>
              <a:rPr lang="en-GB" dirty="0"/>
              <a:t>Agriculture needs +45% water by 2030</a:t>
            </a:r>
          </a:p>
          <a:p>
            <a:r>
              <a:rPr lang="en-GB" dirty="0"/>
              <a:t>Fertiliser use = 10Kg/hectare Africa, 180Kg/hectare India</a:t>
            </a:r>
          </a:p>
          <a:p>
            <a:r>
              <a:rPr lang="en-GB" dirty="0"/>
              <a:t>30-50% food production lost in poor logistics, refrigeration etc</a:t>
            </a:r>
          </a:p>
          <a:p>
            <a:r>
              <a:rPr lang="en-GB" b="1" dirty="0"/>
              <a:t>World can feed 9bn population by 2050 but only with GM technology!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8305800" y="1371601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Agricultural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559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Developing a phenomenological philosophy of technology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Technology</a:t>
            </a:r>
            <a:r>
              <a:rPr lang="en-GB" sz="2000" dirty="0"/>
              <a:t> 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69201" y="1655762"/>
            <a:ext cx="8534400" cy="5181600"/>
          </a:xfrm>
        </p:spPr>
        <p:txBody>
          <a:bodyPr>
            <a:normAutofit fontScale="62500" lnSpcReduction="20000"/>
          </a:bodyPr>
          <a:lstStyle/>
          <a:p>
            <a:endParaRPr lang="en-GB" sz="1600" dirty="0"/>
          </a:p>
          <a:p>
            <a:pPr>
              <a:buNone/>
            </a:pPr>
            <a:r>
              <a:rPr lang="en-GB" sz="1700" b="1" dirty="0"/>
              <a:t>Propulsion technologies</a:t>
            </a:r>
          </a:p>
          <a:p>
            <a:pPr>
              <a:buNone/>
            </a:pPr>
            <a:endParaRPr lang="en-GB" sz="1700" b="1" dirty="0"/>
          </a:p>
          <a:p>
            <a:pPr>
              <a:buNone/>
            </a:pPr>
            <a:r>
              <a:rPr lang="en-GB" sz="1700" b="1" dirty="0"/>
              <a:t>Steam engine</a:t>
            </a:r>
          </a:p>
          <a:p>
            <a:r>
              <a:rPr lang="en-GB" sz="1700" dirty="0"/>
              <a:t>1690 Denis </a:t>
            </a:r>
            <a:r>
              <a:rPr lang="en-GB" sz="1700" dirty="0" err="1"/>
              <a:t>Papin</a:t>
            </a:r>
            <a:r>
              <a:rPr lang="en-GB" sz="1700" dirty="0"/>
              <a:t> steam engine</a:t>
            </a:r>
          </a:p>
          <a:p>
            <a:r>
              <a:rPr lang="en-GB" sz="1700" dirty="0"/>
              <a:t>1698 Thomas </a:t>
            </a:r>
            <a:r>
              <a:rPr lang="en-GB" sz="1700" dirty="0" err="1"/>
              <a:t>Savery</a:t>
            </a:r>
            <a:r>
              <a:rPr lang="en-GB" sz="1700" dirty="0"/>
              <a:t>, 1712 Thomas </a:t>
            </a:r>
            <a:r>
              <a:rPr lang="en-GB" sz="1700" dirty="0" err="1"/>
              <a:t>Newcomen</a:t>
            </a:r>
            <a:r>
              <a:rPr lang="en-GB" sz="1700" dirty="0"/>
              <a:t> steam engine water pump</a:t>
            </a:r>
          </a:p>
          <a:p>
            <a:r>
              <a:rPr lang="en-GB" sz="1700" dirty="0"/>
              <a:t>James Watt separate condenser = 75% less fuel</a:t>
            </a:r>
          </a:p>
          <a:p>
            <a:r>
              <a:rPr lang="en-GB" sz="1700" dirty="0"/>
              <a:t>1800 Richard </a:t>
            </a:r>
            <a:r>
              <a:rPr lang="en-GB" sz="1700" dirty="0" err="1"/>
              <a:t>Trevethick</a:t>
            </a:r>
            <a:r>
              <a:rPr lang="en-GB" sz="1700" dirty="0"/>
              <a:t> high pressure steam engine</a:t>
            </a:r>
          </a:p>
          <a:p>
            <a:r>
              <a:rPr lang="en-GB" sz="1700" dirty="0"/>
              <a:t>Steam engine = main railway traction technology up to mid C20th + ships</a:t>
            </a:r>
          </a:p>
          <a:p>
            <a:r>
              <a:rPr lang="en-GB" sz="1700" dirty="0"/>
              <a:t>1938 Mallard record 202.58 Km/hr</a:t>
            </a:r>
          </a:p>
          <a:p>
            <a:pPr>
              <a:buNone/>
            </a:pPr>
            <a:r>
              <a:rPr lang="en-GB" sz="1700" b="1" dirty="0"/>
              <a:t>Internal combustion engine </a:t>
            </a:r>
          </a:p>
          <a:p>
            <a:r>
              <a:rPr lang="en-GB" sz="1700" dirty="0"/>
              <a:t>1900-1981 600 innovations : increase power/weight car , strength/weight materials</a:t>
            </a:r>
          </a:p>
          <a:p>
            <a:pPr>
              <a:buNone/>
            </a:pPr>
            <a:r>
              <a:rPr lang="en-GB" sz="1700" b="1" dirty="0"/>
              <a:t>Electric motor</a:t>
            </a:r>
          </a:p>
          <a:p>
            <a:r>
              <a:rPr lang="en-GB" sz="1700" dirty="0"/>
              <a:t>1955 Japanese AC motors for 1964 </a:t>
            </a:r>
            <a:r>
              <a:rPr lang="en-GB" sz="1700" dirty="0" err="1"/>
              <a:t>Shinkansen</a:t>
            </a:r>
            <a:r>
              <a:rPr lang="en-GB" sz="1700" dirty="0"/>
              <a:t> train 210 Km/hr, 300 Km/hr 1997</a:t>
            </a:r>
          </a:p>
          <a:p>
            <a:r>
              <a:rPr lang="en-GB" sz="1700" dirty="0"/>
              <a:t>TGV </a:t>
            </a:r>
            <a:r>
              <a:rPr lang="en-GB" sz="1700" dirty="0" err="1"/>
              <a:t>Atlantique</a:t>
            </a:r>
            <a:r>
              <a:rPr lang="en-GB" sz="1700" dirty="0"/>
              <a:t> 515.3 Km/hr 1990</a:t>
            </a:r>
          </a:p>
          <a:p>
            <a:pPr>
              <a:buNone/>
            </a:pPr>
            <a:r>
              <a:rPr lang="en-GB" sz="1700" b="1" dirty="0"/>
              <a:t>Gas turbine aero engine </a:t>
            </a:r>
          </a:p>
          <a:p>
            <a:r>
              <a:rPr lang="en-GB" sz="1700" dirty="0"/>
              <a:t>Frank Whittle UK, Hans Pabst von </a:t>
            </a:r>
            <a:r>
              <a:rPr lang="en-GB" sz="1700" dirty="0" err="1"/>
              <a:t>Ohain</a:t>
            </a:r>
            <a:r>
              <a:rPr lang="en-GB" sz="1700" dirty="0"/>
              <a:t> Germany</a:t>
            </a:r>
          </a:p>
          <a:p>
            <a:r>
              <a:rPr lang="en-GB" sz="1700" dirty="0"/>
              <a:t>Technology drove modal choice car/train/plane by journey time</a:t>
            </a:r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8476488" y="1414273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Propulsion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46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Developing a phenomenological philosophy of technology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Technology</a:t>
            </a:r>
            <a:r>
              <a:rPr lang="en-GB" sz="2000" dirty="0"/>
              <a:t> 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5105400"/>
            <a:ext cx="8534400" cy="5181600"/>
          </a:xfrm>
        </p:spPr>
        <p:txBody>
          <a:bodyPr>
            <a:normAutofit/>
          </a:bodyPr>
          <a:lstStyle/>
          <a:p>
            <a:r>
              <a:rPr lang="en-GB" sz="1200" dirty="0"/>
              <a:t>Zero emissions, silent operation, high reliability, high cost</a:t>
            </a:r>
          </a:p>
          <a:p>
            <a:r>
              <a:rPr lang="en-GB" sz="1200" dirty="0"/>
              <a:t>Ballard Power Systems cost reduction by carbon silk catalyst, </a:t>
            </a:r>
            <a:r>
              <a:rPr lang="en-GB" sz="1200" dirty="0" err="1"/>
              <a:t>Solupor</a:t>
            </a:r>
            <a:r>
              <a:rPr lang="en-GB" sz="1200" dirty="0"/>
              <a:t> membrane</a:t>
            </a:r>
          </a:p>
          <a:p>
            <a:r>
              <a:rPr lang="en-GB" sz="1200" dirty="0"/>
              <a:t>2008 Honda Clarity car 60% tank to wheel efficiency (</a:t>
            </a:r>
            <a:r>
              <a:rPr lang="en-GB" sz="1200" dirty="0" err="1"/>
              <a:t>cf</a:t>
            </a:r>
            <a:r>
              <a:rPr lang="en-GB" sz="1200" dirty="0"/>
              <a:t> 22% standard diesel car)</a:t>
            </a:r>
          </a:p>
          <a:p>
            <a:r>
              <a:rPr lang="en-GB" sz="1200" dirty="0"/>
              <a:t>Prototype buses, cars, motorcycles, </a:t>
            </a:r>
            <a:r>
              <a:rPr lang="en-GB" sz="1200" dirty="0" err="1"/>
              <a:t>powergen</a:t>
            </a:r>
            <a:endParaRPr lang="en-GB" sz="1200" dirty="0"/>
          </a:p>
          <a:p>
            <a:r>
              <a:rPr lang="en-GB" sz="1200" dirty="0"/>
              <a:t>2009 US government discontinued funding Hydrogen Fuel Initiative Programme</a:t>
            </a:r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9305544" y="1152907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Fuel cell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51989" y="2153666"/>
          <a:ext cx="6096000" cy="3169919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FFFF"/>
                          </a:solidFill>
                          <a:latin typeface="Calibri"/>
                        </a:rPr>
                        <a:t>Fuel cell type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Efficiency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Operating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temperature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Characteristics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Applications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AFC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Alkaline fuel cells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60%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80</a:t>
                      </a:r>
                      <a:r>
                        <a:rPr lang="en-GB" sz="900" baseline="30000">
                          <a:latin typeface="Calibri"/>
                        </a:rPr>
                        <a:t>o</a:t>
                      </a:r>
                      <a:r>
                        <a:rPr lang="en-GB" sz="900">
                          <a:latin typeface="Calibri"/>
                        </a:rPr>
                        <a:t>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Older technology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Needs pure fuel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Space programme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FFFF"/>
                          </a:solidFill>
                          <a:latin typeface="Calibri"/>
                        </a:rPr>
                        <a:t>PAFC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Phosphoric acid fuel cells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</a:rPr>
                        <a:t>55%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200</a:t>
                      </a:r>
                      <a:r>
                        <a:rPr lang="en-GB" sz="900" baseline="30000">
                          <a:latin typeface="Calibri"/>
                        </a:rPr>
                        <a:t>o</a:t>
                      </a:r>
                      <a:r>
                        <a:rPr lang="en-GB" sz="900">
                          <a:latin typeface="Calibri"/>
                        </a:rPr>
                        <a:t>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Large, heavy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Slow warm up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&gt;90% efficiency for CHP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Power generation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PEM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Proton exchange membrane cells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Polymer electrolyte fuel cells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55%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80</a:t>
                      </a:r>
                      <a:r>
                        <a:rPr lang="en-GB" sz="900" baseline="30000">
                          <a:latin typeface="Calibri"/>
                        </a:rPr>
                        <a:t>o</a:t>
                      </a:r>
                      <a:r>
                        <a:rPr lang="en-GB" sz="900">
                          <a:latin typeface="Calibri"/>
                        </a:rPr>
                        <a:t>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Low temperature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Low weight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Fast start up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Automotive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Calibri"/>
                        </a:rPr>
                        <a:t>SOFC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Solid oxide fuel cells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50%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1000</a:t>
                      </a:r>
                      <a:r>
                        <a:rPr lang="en-GB" sz="900" baseline="30000">
                          <a:latin typeface="Calibri"/>
                        </a:rPr>
                        <a:t>o</a:t>
                      </a:r>
                      <a:r>
                        <a:rPr lang="en-GB" sz="900">
                          <a:latin typeface="Calibri"/>
                        </a:rPr>
                        <a:t>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Very high temperature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Can use other fuels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Developmental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FFFF"/>
                          </a:solidFill>
                          <a:latin typeface="Calibri"/>
                        </a:rPr>
                        <a:t>MCFC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Molten carbonate fuel cells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</a:rPr>
                        <a:t>55%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650</a:t>
                      </a:r>
                      <a:r>
                        <a:rPr lang="en-GB" sz="900" baseline="30000">
                          <a:latin typeface="Calibri"/>
                        </a:rPr>
                        <a:t>o</a:t>
                      </a:r>
                      <a:r>
                        <a:rPr lang="en-GB" sz="900">
                          <a:latin typeface="Calibri"/>
                        </a:rPr>
                        <a:t>C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Very high temperature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</a:rPr>
                        <a:t>Corrosive electrolyte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</a:rPr>
                        <a:t>Developmental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3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Developing a phenomenological philosophy of technology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Technology</a:t>
            </a:r>
            <a:r>
              <a:rPr lang="en-GB" sz="2000" dirty="0"/>
              <a:t> narratives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5105400"/>
            <a:ext cx="8534400" cy="5181600"/>
          </a:xfrm>
        </p:spPr>
        <p:txBody>
          <a:bodyPr>
            <a:normAutofit/>
          </a:bodyPr>
          <a:lstStyle/>
          <a:p>
            <a:r>
              <a:rPr lang="en-GB" sz="1200" dirty="0"/>
              <a:t>Antibiotics, antipyretics, anaesthetics, anti-depressants, NSAIDs, </a:t>
            </a:r>
            <a:r>
              <a:rPr lang="en-GB" sz="1200" dirty="0" err="1"/>
              <a:t>antivirals</a:t>
            </a:r>
            <a:endParaRPr lang="en-GB" sz="1200" dirty="0"/>
          </a:p>
          <a:p>
            <a:r>
              <a:rPr lang="en-GB" sz="1200" dirty="0"/>
              <a:t>Smallpox eradicated, but 781,000 malaria deaths in 2009, mainly children</a:t>
            </a:r>
          </a:p>
          <a:p>
            <a:r>
              <a:rPr lang="en-GB" sz="1200" dirty="0"/>
              <a:t>$1.8bn annual malaria prevention spend needs to rise to $6bn to eradicate by 2015</a:t>
            </a:r>
          </a:p>
          <a:p>
            <a:r>
              <a:rPr lang="en-GB" sz="1200" dirty="0"/>
              <a:t>European €60bn medical technology market</a:t>
            </a:r>
          </a:p>
          <a:p>
            <a:r>
              <a:rPr lang="en-GB" sz="1200" b="1" dirty="0"/>
              <a:t>Pharmaceuticals sector very concentrated, other medical technologies very fragmented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122" name="Oval 2"/>
          <p:cNvSpPr>
            <a:spLocks noChangeAspect="1" noChangeArrowheads="1"/>
          </p:cNvSpPr>
          <p:nvPr/>
        </p:nvSpPr>
        <p:spPr bwMode="auto">
          <a:xfrm>
            <a:off x="8741664" y="1145508"/>
            <a:ext cx="1176338" cy="117792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Medical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133600" y="23622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5976938" y="2324767"/>
          <a:ext cx="419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687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phenomenon of innovation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1216" y="1280160"/>
            <a:ext cx="8827585" cy="5542028"/>
          </a:xfrm>
        </p:spPr>
        <p:txBody>
          <a:bodyPr>
            <a:normAutofit fontScale="70000" lnSpcReduction="20000"/>
          </a:bodyPr>
          <a:lstStyle/>
          <a:p>
            <a:r>
              <a:rPr lang="en-GB" sz="1500" dirty="0"/>
              <a:t>Joseph Schumpeter typology of innovation</a:t>
            </a:r>
          </a:p>
          <a:p>
            <a:pPr lvl="1"/>
            <a:r>
              <a:rPr lang="en-GB" sz="1500" dirty="0"/>
              <a:t>new products</a:t>
            </a:r>
          </a:p>
          <a:p>
            <a:pPr lvl="1"/>
            <a:r>
              <a:rPr lang="en-GB" sz="1500" dirty="0"/>
              <a:t>new production methods</a:t>
            </a:r>
          </a:p>
          <a:p>
            <a:pPr lvl="1"/>
            <a:r>
              <a:rPr lang="en-GB" sz="1500" dirty="0"/>
              <a:t>new sources of supply</a:t>
            </a:r>
          </a:p>
          <a:p>
            <a:pPr lvl="1"/>
            <a:r>
              <a:rPr lang="en-GB" sz="1500" dirty="0"/>
              <a:t>new markets</a:t>
            </a:r>
          </a:p>
          <a:p>
            <a:pPr lvl="1"/>
            <a:r>
              <a:rPr lang="en-GB" sz="1500" dirty="0"/>
              <a:t>new business organisation</a:t>
            </a:r>
          </a:p>
          <a:p>
            <a:endParaRPr lang="en-GB" sz="1500" dirty="0"/>
          </a:p>
          <a:p>
            <a:r>
              <a:rPr lang="en-GB" sz="1500" dirty="0"/>
              <a:t>Eras of innovation</a:t>
            </a:r>
          </a:p>
          <a:p>
            <a:pPr lvl="1"/>
            <a:r>
              <a:rPr lang="en-GB" sz="1500" dirty="0"/>
              <a:t>1780-1840 industrial revolution, factories, textiles, canals</a:t>
            </a:r>
          </a:p>
          <a:p>
            <a:pPr lvl="1"/>
            <a:r>
              <a:rPr lang="en-GB" sz="1500" dirty="0"/>
              <a:t>1840-1890 age of steam and railways</a:t>
            </a:r>
          </a:p>
          <a:p>
            <a:pPr lvl="1"/>
            <a:r>
              <a:rPr lang="en-GB" sz="1500" dirty="0"/>
              <a:t>1890-1940 age of electricity and steel</a:t>
            </a:r>
          </a:p>
          <a:p>
            <a:pPr lvl="1"/>
            <a:r>
              <a:rPr lang="en-GB" sz="1500" dirty="0"/>
              <a:t>1940-1990 age of mass production</a:t>
            </a:r>
          </a:p>
          <a:p>
            <a:pPr lvl="1"/>
            <a:r>
              <a:rPr lang="en-GB" sz="1500" dirty="0"/>
              <a:t>1990 – now information technology age</a:t>
            </a:r>
          </a:p>
          <a:p>
            <a:endParaRPr lang="en-GB" sz="1500" dirty="0"/>
          </a:p>
          <a:p>
            <a:r>
              <a:rPr lang="en-GB" sz="1500" dirty="0"/>
              <a:t>Four quantum leaps</a:t>
            </a:r>
          </a:p>
          <a:p>
            <a:pPr lvl="1"/>
            <a:r>
              <a:rPr lang="en-GB" sz="1500" dirty="0"/>
              <a:t>UK industrial revolution</a:t>
            </a:r>
          </a:p>
          <a:p>
            <a:pPr lvl="1"/>
            <a:r>
              <a:rPr lang="en-GB" sz="1500" dirty="0"/>
              <a:t>German and US industrial development</a:t>
            </a:r>
          </a:p>
          <a:p>
            <a:pPr lvl="1"/>
            <a:r>
              <a:rPr lang="en-GB" sz="1500" dirty="0"/>
              <a:t>Japanese industrial productivity</a:t>
            </a:r>
          </a:p>
          <a:p>
            <a:pPr lvl="1"/>
            <a:r>
              <a:rPr lang="en-GB" sz="1500" dirty="0"/>
              <a:t>US electronics sector</a:t>
            </a:r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378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Elements of each era of innovation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69202" y="1152908"/>
            <a:ext cx="6591985" cy="3777622"/>
          </a:xfrm>
        </p:spPr>
        <p:txBody>
          <a:bodyPr>
            <a:noAutofit/>
          </a:bodyPr>
          <a:lstStyle/>
          <a:p>
            <a:r>
              <a:rPr lang="en-GB" sz="1200" dirty="0"/>
              <a:t>UK industrial revolution</a:t>
            </a:r>
          </a:p>
          <a:p>
            <a:pPr lvl="1"/>
            <a:r>
              <a:rPr lang="en-GB" sz="1200" dirty="0"/>
              <a:t>An engineering phenomenon – no real R&amp;D for technology development</a:t>
            </a:r>
          </a:p>
          <a:p>
            <a:pPr lvl="1"/>
            <a:r>
              <a:rPr lang="en-GB" sz="1200" dirty="0"/>
              <a:t>No effective IPR protection</a:t>
            </a:r>
          </a:p>
          <a:p>
            <a:pPr lvl="1"/>
            <a:r>
              <a:rPr lang="en-GB" sz="1200" dirty="0"/>
              <a:t>By 1850, productivity and standard of living in UK 50% &gt; elsewhere</a:t>
            </a:r>
          </a:p>
          <a:p>
            <a:pPr lvl="1"/>
            <a:r>
              <a:rPr lang="en-GB" sz="1200" dirty="0"/>
              <a:t>Problem of family firm with next generation management</a:t>
            </a:r>
          </a:p>
          <a:p>
            <a:pPr lvl="1"/>
            <a:r>
              <a:rPr lang="en-GB" sz="1200" dirty="0"/>
              <a:t>Problem of focus on Empire</a:t>
            </a:r>
          </a:p>
          <a:p>
            <a:r>
              <a:rPr lang="en-GB" sz="1200" dirty="0"/>
              <a:t>German and US industrial development</a:t>
            </a:r>
          </a:p>
          <a:p>
            <a:pPr lvl="1"/>
            <a:r>
              <a:rPr lang="en-GB" sz="1200" dirty="0"/>
              <a:t>US separated ownership from management – IPOs and 1908 Harvard ‘MBA’</a:t>
            </a:r>
          </a:p>
          <a:p>
            <a:pPr lvl="1"/>
            <a:r>
              <a:rPr lang="en-GB" sz="1200" dirty="0"/>
              <a:t>German and US in house R&amp;D</a:t>
            </a:r>
          </a:p>
          <a:p>
            <a:pPr lvl="1"/>
            <a:r>
              <a:rPr lang="en-GB" sz="1200" dirty="0"/>
              <a:t>1913 German engineer training = 3,000 graduates/year : 350 in UK</a:t>
            </a:r>
          </a:p>
          <a:p>
            <a:pPr lvl="1"/>
            <a:r>
              <a:rPr lang="en-GB" sz="1200" dirty="0"/>
              <a:t>Large electrical firm model AEG, Siemens, General Electric, Westinghouse</a:t>
            </a:r>
          </a:p>
          <a:p>
            <a:r>
              <a:rPr lang="en-GB" sz="1200" dirty="0"/>
              <a:t>Japanese surge</a:t>
            </a:r>
          </a:p>
          <a:p>
            <a:pPr lvl="1"/>
            <a:r>
              <a:rPr lang="en-GB" sz="1200" dirty="0"/>
              <a:t>Cross shareholding </a:t>
            </a:r>
          </a:p>
          <a:p>
            <a:pPr lvl="1"/>
            <a:r>
              <a:rPr lang="en-GB" sz="1200" dirty="0"/>
              <a:t>High gearing 7:1 supported by Bank of Japan</a:t>
            </a:r>
          </a:p>
          <a:p>
            <a:pPr lvl="1"/>
            <a:r>
              <a:rPr lang="en-GB" sz="1200" dirty="0"/>
              <a:t>Lifetime employment</a:t>
            </a:r>
          </a:p>
          <a:p>
            <a:r>
              <a:rPr lang="en-GB" sz="1200" dirty="0"/>
              <a:t>US Silicon Valley phenomenon</a:t>
            </a:r>
          </a:p>
          <a:p>
            <a:pPr lvl="1"/>
            <a:r>
              <a:rPr lang="en-GB" sz="1200" dirty="0"/>
              <a:t>Entrepreneurial technology culture, stock based remuneration</a:t>
            </a:r>
          </a:p>
          <a:p>
            <a:pPr lvl="1"/>
            <a:r>
              <a:rPr lang="en-GB" sz="1200" dirty="0"/>
              <a:t>Venture capital, the innovating firm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044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Factors driving innovation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2" y="1722120"/>
            <a:ext cx="9371140" cy="4870704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sz="1600" dirty="0"/>
          </a:p>
          <a:p>
            <a:pPr lvl="0"/>
            <a:r>
              <a:rPr lang="en-US" sz="4800" dirty="0"/>
              <a:t>Enabling and encouraging firms to behave innovatively 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Creating and fostering networks of innovation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Harnessing university contribution to innovation in industrial partnership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The availability of venture capital finance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The existence of protective IPR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The nurturing of geographical clusters of innovation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Understanding ‘path dependency’ of technology, and avoiding its constraint</a:t>
            </a:r>
            <a:endParaRPr lang="en-GB" sz="4800" dirty="0"/>
          </a:p>
          <a:p>
            <a:pPr lvl="0"/>
            <a:endParaRPr lang="en-US" sz="4800" dirty="0"/>
          </a:p>
          <a:p>
            <a:pPr lvl="0"/>
            <a:r>
              <a:rPr lang="en-US" sz="4800" dirty="0"/>
              <a:t>The understanding of the global nature of innovation</a:t>
            </a:r>
            <a:endParaRPr lang="en-GB" sz="48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29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88702"/>
            <a:ext cx="8911687" cy="128089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CONTENT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1636776"/>
            <a:ext cx="9723120" cy="52212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significance of technology</a:t>
            </a:r>
          </a:p>
          <a:p>
            <a:endParaRPr lang="en-GB" dirty="0" smtClean="0"/>
          </a:p>
          <a:p>
            <a:r>
              <a:rPr lang="en-GB" dirty="0" smtClean="0"/>
              <a:t>The philosophy of technology</a:t>
            </a:r>
          </a:p>
          <a:p>
            <a:endParaRPr lang="en-GB" dirty="0" smtClean="0"/>
          </a:p>
          <a:p>
            <a:r>
              <a:rPr lang="en-GB" dirty="0" smtClean="0"/>
              <a:t>Defining technology</a:t>
            </a:r>
          </a:p>
          <a:p>
            <a:endParaRPr lang="en-GB" dirty="0" smtClean="0"/>
          </a:p>
          <a:p>
            <a:r>
              <a:rPr lang="en-GB" b="1" dirty="0" smtClean="0"/>
              <a:t>Hypothesis</a:t>
            </a:r>
            <a:r>
              <a:rPr lang="en-GB" dirty="0" smtClean="0"/>
              <a:t> – technology can only be understood in a systems network model</a:t>
            </a:r>
          </a:p>
          <a:p>
            <a:endParaRPr lang="en-GB" dirty="0" smtClean="0"/>
          </a:p>
          <a:p>
            <a:r>
              <a:rPr lang="en-GB" b="1" dirty="0" smtClean="0"/>
              <a:t>Hypothesis</a:t>
            </a:r>
            <a:r>
              <a:rPr lang="en-GB" dirty="0" smtClean="0"/>
              <a:t> – </a:t>
            </a:r>
            <a:r>
              <a:rPr lang="en-GB" dirty="0"/>
              <a:t>a predictive economic </a:t>
            </a:r>
            <a:r>
              <a:rPr lang="en-GB" dirty="0" smtClean="0"/>
              <a:t>algorithm determines the implementation of technology</a:t>
            </a:r>
          </a:p>
          <a:p>
            <a:endParaRPr lang="en-GB" dirty="0" smtClean="0"/>
          </a:p>
          <a:p>
            <a:r>
              <a:rPr lang="en-GB" b="1" dirty="0" smtClean="0"/>
              <a:t>Hypothesis</a:t>
            </a:r>
            <a:r>
              <a:rPr lang="en-GB" dirty="0" smtClean="0"/>
              <a:t> – technology as artefact is both objective and subjective</a:t>
            </a:r>
          </a:p>
          <a:p>
            <a:endParaRPr lang="en-GB" dirty="0" smtClean="0"/>
          </a:p>
          <a:p>
            <a:r>
              <a:rPr lang="en-GB" b="1" dirty="0" smtClean="0"/>
              <a:t>Challenge</a:t>
            </a:r>
            <a:r>
              <a:rPr lang="en-GB" dirty="0" smtClean="0"/>
              <a:t> – a phenomenological philosophy of technology requires wider database to develop explanatory hypothesis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089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7083737" cy="128089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Phenomenon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The </a:t>
            </a:r>
            <a:r>
              <a:rPr lang="en-GB" sz="2000" dirty="0"/>
              <a:t>management of technology in a market economy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66416" y="1600200"/>
            <a:ext cx="6591985" cy="3777622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1200" dirty="0"/>
              <a:t>UK R&amp;D Scoreboard</a:t>
            </a:r>
          </a:p>
          <a:p>
            <a:pPr lvl="1"/>
            <a:r>
              <a:rPr lang="en-GB" sz="1200" dirty="0"/>
              <a:t>2009 leading 1,000 world companies = £344bn R&amp;D spend</a:t>
            </a:r>
          </a:p>
          <a:p>
            <a:pPr lvl="1"/>
            <a:r>
              <a:rPr lang="en-GB" sz="1200" dirty="0"/>
              <a:t>82% in 6 countries : US, Japan, Germany, France, Switzerland, UK</a:t>
            </a:r>
          </a:p>
          <a:p>
            <a:pPr lvl="1"/>
            <a:r>
              <a:rPr lang="en-GB" sz="1200" dirty="0"/>
              <a:t>52% in 3 industries : pharmaceuticals/biotechnology, technological equipment, automotive</a:t>
            </a:r>
          </a:p>
          <a:p>
            <a:endParaRPr lang="en-GB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Figure 2: Distribution of R&amp;D expenditure across G1000 by countr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678936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4: Distribution of G1000 R&amp;D expendi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688" y="3678937"/>
            <a:ext cx="42862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105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Phenomenon - Private </a:t>
            </a:r>
            <a:r>
              <a:rPr lang="en-GB" sz="2000" dirty="0"/>
              <a:t>sector led technology development</a:t>
            </a:r>
          </a:p>
        </p:txBody>
      </p:sp>
      <p:pic>
        <p:nvPicPr>
          <p:cNvPr id="5" name="Content Placeholder 4" descr="Table 2: Top 25 global companies by R&amp;D expendi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69201" y="1152908"/>
            <a:ext cx="5674799" cy="57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643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Phenomenon – sources of technology </a:t>
            </a:r>
            <a:endParaRPr lang="en-GB" sz="2000" dirty="0"/>
          </a:p>
        </p:txBody>
      </p:sp>
      <p:pic>
        <p:nvPicPr>
          <p:cNvPr id="5" name="Content Placeholder 4" descr="paras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69201" y="1447800"/>
            <a:ext cx="6970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94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 Phenomenological Philosophy of Technology ?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phenomena of the previous slides requires explanatory theory</a:t>
            </a:r>
          </a:p>
          <a:p>
            <a:endParaRPr lang="en-GB" dirty="0"/>
          </a:p>
          <a:p>
            <a:r>
              <a:rPr lang="en-GB" dirty="0" smtClean="0"/>
              <a:t>= the task of a philosophy of technology ?</a:t>
            </a:r>
          </a:p>
          <a:p>
            <a:endParaRPr lang="en-GB" dirty="0"/>
          </a:p>
          <a:p>
            <a:r>
              <a:rPr lang="en-GB" dirty="0" smtClean="0"/>
              <a:t>Phenomenon requires theory</a:t>
            </a:r>
          </a:p>
          <a:p>
            <a:endParaRPr lang="en-GB" dirty="0"/>
          </a:p>
          <a:p>
            <a:r>
              <a:rPr lang="en-GB" dirty="0" smtClean="0"/>
              <a:t>Theory requires phenomenon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e</a:t>
            </a:r>
            <a:r>
              <a:rPr lang="en-GB" dirty="0" smtClean="0"/>
              <a:t> extensive database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330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Resolving the model </a:t>
            </a:r>
            <a:br>
              <a:rPr lang="en-GB" sz="2000" dirty="0"/>
            </a:br>
            <a:r>
              <a:rPr lang="en-GB" sz="2000" dirty="0"/>
              <a:t>– the main contingencies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1182" y="2050543"/>
            <a:ext cx="8967146" cy="3938777"/>
          </a:xfrm>
        </p:spPr>
        <p:txBody>
          <a:bodyPr>
            <a:normAutofit fontScale="85000" lnSpcReduction="20000"/>
          </a:bodyPr>
          <a:lstStyle/>
          <a:p>
            <a:endParaRPr lang="en-GB" sz="1200" dirty="0"/>
          </a:p>
          <a:p>
            <a:pPr lvl="0"/>
            <a:r>
              <a:rPr lang="en-GB" sz="2200" dirty="0" smtClean="0">
                <a:latin typeface="Calibri"/>
                <a:ea typeface="Times New Roman"/>
                <a:cs typeface="Times New Roman"/>
              </a:rPr>
              <a:t>Technology = The </a:t>
            </a:r>
            <a:r>
              <a:rPr lang="en-GB" sz="2200" dirty="0">
                <a:latin typeface="Calibri"/>
                <a:ea typeface="Times New Roman"/>
                <a:cs typeface="Times New Roman"/>
              </a:rPr>
              <a:t>Cognitive Reconfiguration of Natural Materials and Processes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b="1" dirty="0"/>
              <a:t>Existent technology </a:t>
            </a:r>
            <a:r>
              <a:rPr lang="en-GB" dirty="0"/>
              <a:t>is contingent on nature and humanity</a:t>
            </a:r>
          </a:p>
          <a:p>
            <a:endParaRPr lang="en-GB" dirty="0"/>
          </a:p>
          <a:p>
            <a:r>
              <a:rPr lang="en-GB" b="1" dirty="0"/>
              <a:t>Applied technology </a:t>
            </a:r>
            <a:r>
              <a:rPr lang="en-GB" dirty="0"/>
              <a:t>is contingent on society and market artefacts</a:t>
            </a:r>
          </a:p>
          <a:p>
            <a:endParaRPr lang="en-GB" dirty="0"/>
          </a:p>
          <a:p>
            <a:r>
              <a:rPr lang="en-GB" b="1" dirty="0"/>
              <a:t>Society and the economy </a:t>
            </a:r>
            <a:r>
              <a:rPr lang="en-GB" dirty="0"/>
              <a:t>are technology contingent</a:t>
            </a:r>
          </a:p>
          <a:p>
            <a:endParaRPr lang="en-GB" dirty="0"/>
          </a:p>
          <a:p>
            <a:r>
              <a:rPr lang="en-GB" b="1" dirty="0"/>
              <a:t>Nature’s ecology and humanity’s ontology </a:t>
            </a:r>
            <a:r>
              <a:rPr lang="en-GB" dirty="0"/>
              <a:t>are impacted by technology and are therefore also technology contingent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39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Resolving the model </a:t>
            </a:r>
            <a:br>
              <a:rPr lang="en-GB" sz="2000" dirty="0"/>
            </a:br>
            <a:r>
              <a:rPr lang="en-GB" sz="2000" dirty="0"/>
              <a:t>– the main direction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0416361"/>
              </p:ext>
            </p:extLst>
          </p:nvPr>
        </p:nvGraphicFramePr>
        <p:xfrm>
          <a:off x="3643122" y="1720597"/>
          <a:ext cx="6332981" cy="1054608"/>
        </p:xfrm>
        <a:graphic>
          <a:graphicData uri="http://schemas.openxmlformats.org/drawingml/2006/table">
            <a:tbl>
              <a:tblPr/>
              <a:tblGrid>
                <a:gridCol w="1381586"/>
                <a:gridCol w="1029093"/>
                <a:gridCol w="1118866"/>
                <a:gridCol w="1118866"/>
                <a:gridCol w="1684570"/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CONSTITUENTS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TECHNOLOGY</a:t>
                      </a:r>
                      <a:endParaRPr lang="en-GB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AVAILABLE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TECHNOLOGY</a:t>
                      </a:r>
                      <a:endParaRPr lang="en-GB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DETERMINANTS OF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APPLIED TECHNOLOGY</a:t>
                      </a:r>
                      <a:endParaRPr lang="en-GB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APPLIED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TECHNOLOGY</a:t>
                      </a:r>
                      <a:endParaRPr lang="en-GB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TECHNOLOGY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</a:t>
                      </a:r>
                      <a:endParaRPr lang="en-GB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728" y="2766062"/>
            <a:ext cx="6821423" cy="328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9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5111" y="672573"/>
            <a:ext cx="6683765" cy="96066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itchFamily="34" charset="0"/>
              </a:rPr>
              <a:t>Reflections for the Philosophy of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Calibri" pitchFamily="34" charset="0"/>
              </a:rPr>
              <a:t>Phenomenology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 err="1">
                <a:latin typeface="Calibri" pitchFamily="34" charset="0"/>
              </a:rPr>
              <a:t>Supervenience</a:t>
            </a:r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Democratisation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The autonomy of </a:t>
            </a:r>
            <a:r>
              <a:rPr lang="en-GB" dirty="0" smtClean="0">
                <a:latin typeface="Calibri" pitchFamily="34" charset="0"/>
              </a:rPr>
              <a:t>artefacts </a:t>
            </a:r>
            <a:r>
              <a:rPr lang="en-GB" dirty="0" err="1" smtClean="0">
                <a:latin typeface="Calibri" pitchFamily="34" charset="0"/>
              </a:rPr>
              <a:t>eg</a:t>
            </a:r>
            <a:r>
              <a:rPr lang="en-GB" dirty="0" smtClean="0">
                <a:latin typeface="Calibri" pitchFamily="34" charset="0"/>
              </a:rPr>
              <a:t> market </a:t>
            </a:r>
            <a:r>
              <a:rPr lang="en-GB" dirty="0" err="1" smtClean="0">
                <a:latin typeface="Calibri" pitchFamily="34" charset="0"/>
              </a:rPr>
              <a:t>eg</a:t>
            </a:r>
            <a:r>
              <a:rPr lang="en-GB" dirty="0" smtClean="0">
                <a:latin typeface="Calibri" pitchFamily="34" charset="0"/>
              </a:rPr>
              <a:t> technology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9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References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2" y="2033016"/>
            <a:ext cx="8915400" cy="377762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A Managerial Philosophy of Technology </a:t>
            </a:r>
          </a:p>
          <a:p>
            <a:pPr marL="0" indent="0" algn="ctr">
              <a:buNone/>
            </a:pPr>
            <a:r>
              <a:rPr lang="en-GB" sz="1050" dirty="0"/>
              <a:t>Technology and Humanity in Symbiosis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Free Download at </a:t>
            </a:r>
            <a:endParaRPr lang="en-GB" dirty="0"/>
          </a:p>
          <a:p>
            <a:pPr algn="ctr"/>
            <a:r>
              <a:rPr lang="en-GB" b="1" dirty="0" smtClean="0">
                <a:hlinkClick r:id="rId3"/>
              </a:rPr>
              <a:t>www.philosophyoftechnology.com</a:t>
            </a:r>
            <a:endParaRPr lang="en-GB" b="1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Technology Market Strategies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>
                <a:hlinkClick r:id="rId4"/>
              </a:rPr>
              <a:t>www.tms.eu.com</a:t>
            </a:r>
            <a:endParaRPr lang="en-GB" b="1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36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069" y="926227"/>
            <a:ext cx="8911687" cy="128089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PERSPECTIVES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628" y="2782824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Practitioner &gt; philosopher</a:t>
            </a:r>
          </a:p>
          <a:p>
            <a:r>
              <a:rPr lang="en-GB" dirty="0" err="1" smtClean="0"/>
              <a:t>Ie</a:t>
            </a:r>
            <a:r>
              <a:rPr lang="en-GB" dirty="0" smtClean="0"/>
              <a:t> database of technology emerging and happening, asking about theory</a:t>
            </a:r>
          </a:p>
          <a:p>
            <a:endParaRPr lang="en-GB" dirty="0" smtClean="0"/>
          </a:p>
          <a:p>
            <a:r>
              <a:rPr lang="en-GB" dirty="0" smtClean="0"/>
              <a:t>Empirically led &gt; theory led </a:t>
            </a:r>
          </a:p>
          <a:p>
            <a:r>
              <a:rPr lang="en-GB" dirty="0" err="1" smtClean="0"/>
              <a:t>ie</a:t>
            </a:r>
            <a:r>
              <a:rPr lang="en-GB" dirty="0" smtClean="0"/>
              <a:t> phenomenological &gt; </a:t>
            </a:r>
            <a:r>
              <a:rPr lang="en-GB" dirty="0" err="1" smtClean="0"/>
              <a:t>Feenberg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Continental philosophy &gt; Anglo/American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e</a:t>
            </a:r>
            <a:r>
              <a:rPr lang="en-GB" dirty="0" smtClean="0"/>
              <a:t> ‘wondering about technology’ &gt; epistemology/methodology</a:t>
            </a:r>
          </a:p>
          <a:p>
            <a:endParaRPr lang="en-GB" dirty="0" smtClean="0"/>
          </a:p>
          <a:p>
            <a:r>
              <a:rPr lang="en-GB" dirty="0" err="1" smtClean="0"/>
              <a:t>Popperian</a:t>
            </a:r>
            <a:r>
              <a:rPr lang="en-GB" dirty="0" smtClean="0"/>
              <a:t> &gt; </a:t>
            </a:r>
            <a:r>
              <a:rPr lang="en-GB" dirty="0" err="1" smtClean="0"/>
              <a:t>Kuhnian</a:t>
            </a:r>
            <a:endParaRPr lang="en-GB" dirty="0" smtClean="0"/>
          </a:p>
          <a:p>
            <a:r>
              <a:rPr lang="en-GB" dirty="0" err="1"/>
              <a:t>i</a:t>
            </a:r>
            <a:r>
              <a:rPr lang="en-GB" dirty="0" err="1" smtClean="0"/>
              <a:t>e</a:t>
            </a:r>
            <a:r>
              <a:rPr lang="en-GB" dirty="0" smtClean="0"/>
              <a:t> hypothesis &gt; paradigm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737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significance of </a:t>
            </a:r>
            <a:r>
              <a:rPr lang="en-GB" sz="2000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944" y="1499617"/>
            <a:ext cx="7620000" cy="5358384"/>
          </a:xfrm>
        </p:spPr>
        <p:txBody>
          <a:bodyPr>
            <a:noAutofit/>
          </a:bodyPr>
          <a:lstStyle/>
          <a:p>
            <a:r>
              <a:rPr lang="en-GB" dirty="0" smtClean="0"/>
              <a:t>Technology</a:t>
            </a:r>
          </a:p>
          <a:p>
            <a:endParaRPr lang="en-GB" dirty="0"/>
          </a:p>
          <a:p>
            <a:pPr lvl="1"/>
            <a:r>
              <a:rPr lang="en-GB" sz="1800" dirty="0"/>
              <a:t>determines human </a:t>
            </a:r>
            <a:r>
              <a:rPr lang="en-GB" sz="1800" dirty="0" smtClean="0"/>
              <a:t>existence (beyond the garden of Eden)</a:t>
            </a:r>
            <a:endParaRPr lang="en-GB" sz="1800" dirty="0"/>
          </a:p>
          <a:p>
            <a:pPr lvl="1"/>
            <a:r>
              <a:rPr lang="en-GB" sz="1800" dirty="0"/>
              <a:t>determines human life expectancy</a:t>
            </a:r>
          </a:p>
          <a:p>
            <a:pPr lvl="1"/>
            <a:r>
              <a:rPr lang="en-GB" sz="1800" dirty="0"/>
              <a:t>determines human life experience</a:t>
            </a:r>
          </a:p>
          <a:p>
            <a:pPr lvl="1"/>
            <a:r>
              <a:rPr lang="en-GB" sz="1800" dirty="0"/>
              <a:t>determines human ontology – we are cyborgs!</a:t>
            </a:r>
          </a:p>
          <a:p>
            <a:pPr lvl="1"/>
            <a:r>
              <a:rPr lang="en-GB" sz="1800" dirty="0"/>
              <a:t>is essentially symbiotic with humanity</a:t>
            </a:r>
          </a:p>
          <a:p>
            <a:endParaRPr lang="en-GB" dirty="0" smtClean="0"/>
          </a:p>
          <a:p>
            <a:r>
              <a:rPr lang="en-GB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GB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herefore deserves </a:t>
            </a:r>
            <a:r>
              <a:rPr lang="en-GB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more widespread </a:t>
            </a:r>
            <a:r>
              <a:rPr lang="en-GB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shared attention</a:t>
            </a:r>
          </a:p>
          <a:p>
            <a:pPr lvl="1"/>
            <a:r>
              <a:rPr lang="en-GB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Academia</a:t>
            </a:r>
          </a:p>
          <a:p>
            <a:pPr lvl="1"/>
            <a:r>
              <a:rPr lang="en-GB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Industry</a:t>
            </a:r>
          </a:p>
          <a:p>
            <a:pPr lvl="1"/>
            <a:r>
              <a:rPr lang="en-GB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Government</a:t>
            </a:r>
          </a:p>
          <a:p>
            <a:pPr lvl="1"/>
            <a:r>
              <a:rPr lang="en-GB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Media</a:t>
            </a:r>
          </a:p>
          <a:p>
            <a:pPr lvl="1"/>
            <a:r>
              <a:rPr lang="en-GB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Public debate</a:t>
            </a:r>
            <a:endParaRPr lang="en-GB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3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significance of technology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Significant questions about technology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21408"/>
            <a:ext cx="8915400" cy="435254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Technology</a:t>
            </a:r>
            <a:r>
              <a:rPr lang="en-GB" dirty="0" smtClean="0"/>
              <a:t> drives </a:t>
            </a:r>
            <a:r>
              <a:rPr lang="en-GB" b="1" dirty="0" smtClean="0"/>
              <a:t>productivity</a:t>
            </a:r>
            <a:r>
              <a:rPr lang="en-GB" dirty="0" smtClean="0"/>
              <a:t> which determines </a:t>
            </a:r>
            <a:r>
              <a:rPr lang="en-GB" b="1" dirty="0" smtClean="0"/>
              <a:t>prosperity</a:t>
            </a:r>
            <a:r>
              <a:rPr lang="en-GB" dirty="0" smtClean="0"/>
              <a:t> and </a:t>
            </a:r>
            <a:r>
              <a:rPr lang="en-GB" b="1" dirty="0" smtClean="0"/>
              <a:t>profitability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High tech high productivity economies can demonstrate </a:t>
            </a:r>
            <a:r>
              <a:rPr lang="en-GB" b="1" dirty="0" smtClean="0"/>
              <a:t>macroeconomic demand deficiency </a:t>
            </a:r>
            <a:r>
              <a:rPr lang="en-GB" dirty="0" smtClean="0"/>
              <a:t>when </a:t>
            </a:r>
            <a:r>
              <a:rPr lang="en-GB" b="1" dirty="0" smtClean="0"/>
              <a:t>productivity &gt; real wages </a:t>
            </a:r>
            <a:r>
              <a:rPr lang="en-GB" dirty="0" smtClean="0"/>
              <a:t>(current world economic crisis)</a:t>
            </a:r>
          </a:p>
          <a:p>
            <a:pPr lvl="1"/>
            <a:r>
              <a:rPr lang="en-GB" dirty="0" smtClean="0"/>
              <a:t>See </a:t>
            </a:r>
            <a:r>
              <a:rPr lang="en-GB" b="1" i="1" dirty="0" smtClean="0"/>
              <a:t>‘The Economic Necessity of Basic Income</a:t>
            </a:r>
            <a:r>
              <a:rPr lang="en-GB" dirty="0" smtClean="0"/>
              <a:t>’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www.centreforwelfarereform.org/library/by-date/the-economic-necessity-of-basic-income.html</a:t>
            </a: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See </a:t>
            </a:r>
            <a:r>
              <a:rPr lang="en-GB" b="1" i="1" dirty="0" smtClean="0"/>
              <a:t>‘Keynes, Piketty and Basic Income’</a:t>
            </a:r>
          </a:p>
          <a:p>
            <a:pPr marL="400050" lvl="1" indent="0">
              <a:buNone/>
            </a:pPr>
            <a:r>
              <a:rPr lang="en-GB" i="1" dirty="0"/>
              <a:t>	</a:t>
            </a:r>
            <a:r>
              <a:rPr lang="en-GB" dirty="0">
                <a:hlinkClick r:id="rId3"/>
              </a:rPr>
              <a:t>www.degruyter.com/view/j/bis.2015.10.issue-1/bis-2015-0015/bis-2015-0015.xml?format=INT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technology </a:t>
            </a:r>
            <a:r>
              <a:rPr lang="en-GB" b="1" dirty="0"/>
              <a:t>autonomous</a:t>
            </a:r>
            <a:r>
              <a:rPr lang="en-GB" dirty="0"/>
              <a:t> or </a:t>
            </a:r>
            <a:r>
              <a:rPr lang="en-GB" b="1" dirty="0"/>
              <a:t>manageable</a:t>
            </a:r>
            <a:r>
              <a:rPr lang="en-GB" dirty="0"/>
              <a:t>?</a:t>
            </a:r>
          </a:p>
          <a:p>
            <a:endParaRPr lang="en-GB" dirty="0" smtClean="0"/>
          </a:p>
          <a:p>
            <a:r>
              <a:rPr lang="en-GB" dirty="0" smtClean="0"/>
              <a:t>How can we manage technology?</a:t>
            </a:r>
          </a:p>
          <a:p>
            <a:endParaRPr lang="en-GB" dirty="0"/>
          </a:p>
          <a:p>
            <a:r>
              <a:rPr lang="en-GB" dirty="0" smtClean="0"/>
              <a:t>Do we have any choice?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95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Philosophy of technology</a:t>
            </a:r>
            <a:br>
              <a:rPr lang="en-GB" sz="2000" dirty="0"/>
            </a:br>
            <a:r>
              <a:rPr lang="en-GB" sz="2000" dirty="0"/>
              <a:t>- the academic literature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9166528"/>
              </p:ext>
            </p:extLst>
          </p:nvPr>
        </p:nvGraphicFramePr>
        <p:xfrm>
          <a:off x="3264408" y="1481326"/>
          <a:ext cx="6757415" cy="5276093"/>
        </p:xfrm>
        <a:graphic>
          <a:graphicData uri="http://schemas.openxmlformats.org/drawingml/2006/table">
            <a:tbl>
              <a:tblPr/>
              <a:tblGrid>
                <a:gridCol w="4001674"/>
                <a:gridCol w="2755741"/>
              </a:tblGrid>
              <a:tr h="210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0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latin typeface="Calibri"/>
                        </a:rPr>
                        <a:t>Contributor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31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Definitions of technology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Rationalisation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Andrew Feenberg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Human enhancement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Philip Brey, Nick Bostrom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Cyborg ontology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Donna Harraway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Instrumentalism + intentionality</a:t>
                      </a:r>
                      <a:endParaRPr lang="en-GB" sz="1100">
                        <a:latin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vs substantive view of technology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Mario Bunge, </a:t>
                      </a:r>
                      <a:r>
                        <a:rPr lang="en-GB" sz="1000" dirty="0" err="1">
                          <a:latin typeface="Calibri"/>
                        </a:rPr>
                        <a:t>Keekok</a:t>
                      </a:r>
                      <a:r>
                        <a:rPr lang="en-GB" sz="1000" dirty="0">
                          <a:latin typeface="Calibri"/>
                        </a:rPr>
                        <a:t> Lee, David Kaplan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Philosophical analysis of technology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0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Determinism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Karl Marx, Robert Heilbroner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Autonomy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Jacques </a:t>
                      </a:r>
                      <a:r>
                        <a:rPr lang="en-GB" sz="1000" dirty="0" err="1">
                          <a:latin typeface="Calibri"/>
                        </a:rPr>
                        <a:t>Ellul</a:t>
                      </a:r>
                      <a:r>
                        <a:rPr lang="en-GB" sz="1000" dirty="0">
                          <a:latin typeface="Calibri"/>
                        </a:rPr>
                        <a:t>, </a:t>
                      </a:r>
                      <a:r>
                        <a:rPr lang="en-GB" sz="1000" dirty="0" smtClean="0">
                          <a:latin typeface="Calibri"/>
                        </a:rPr>
                        <a:t>Albert</a:t>
                      </a:r>
                      <a:r>
                        <a:rPr lang="en-GB" sz="1000" baseline="0" dirty="0" smtClean="0">
                          <a:latin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</a:rPr>
                        <a:t>Borgmann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Social constructivism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Trevor Pinch and Wiebe Bijker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critic Langdon Winner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Technocracy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Andrew Feenberg, C P Snow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Calibri"/>
                        </a:rPr>
                        <a:t>Dystopia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nb-NO" sz="1000">
                          <a:latin typeface="Calibri"/>
                        </a:rPr>
                        <a:t>Martin Heidegger, Herbert Marcuse</a:t>
                      </a:r>
                      <a:endParaRPr lang="en-GB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nb-NO" sz="1000">
                          <a:latin typeface="Calibri"/>
                        </a:rPr>
                        <a:t>Hans Jonas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latin typeface="Calibri"/>
                        </a:rPr>
                        <a:t>New conceptualisations of technology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0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Phenomenology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Don </a:t>
                      </a:r>
                      <a:r>
                        <a:rPr lang="en-GB" sz="1000" dirty="0" err="1" smtClean="0">
                          <a:latin typeface="Calibri"/>
                        </a:rPr>
                        <a:t>Ihde</a:t>
                      </a:r>
                      <a:r>
                        <a:rPr lang="en-GB" sz="1000" dirty="0" smtClean="0">
                          <a:latin typeface="Calibri"/>
                        </a:rPr>
                        <a:t>, the Dutch</a:t>
                      </a:r>
                      <a:r>
                        <a:rPr lang="en-GB" sz="1000" baseline="0" dirty="0" smtClean="0">
                          <a:latin typeface="Calibri"/>
                        </a:rPr>
                        <a:t> school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latin typeface="Calibri"/>
                        </a:rPr>
                        <a:t>Moderation of technology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0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Saving grace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Martin Heidegger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Catholic faith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Jacques Ellul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Focal things and practices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 smtClean="0">
                          <a:latin typeface="Calibri"/>
                        </a:rPr>
                        <a:t>Albert </a:t>
                      </a:r>
                      <a:r>
                        <a:rPr lang="en-GB" sz="1000" dirty="0" err="1">
                          <a:latin typeface="Calibri"/>
                        </a:rPr>
                        <a:t>Borgmann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latin typeface="Calibri"/>
                        </a:rPr>
                        <a:t>Democratisation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>
                          <a:latin typeface="Calibri"/>
                        </a:rPr>
                        <a:t>Jorgen Habermas, Andrew Feenberg</a:t>
                      </a: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Correctly conceptualising technology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Heidegger suggests but fails to define.</a:t>
                      </a:r>
                      <a:endParaRPr lang="en-GB" sz="1100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Therefore a definition is offered in a </a:t>
                      </a:r>
                      <a:endParaRPr lang="en-GB" sz="1100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000" dirty="0">
                          <a:latin typeface="Calibri"/>
                        </a:rPr>
                        <a:t>‘Systems Network Philosophy of Technology’</a:t>
                      </a: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9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Definitions of technology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9752505"/>
              </p:ext>
            </p:extLst>
          </p:nvPr>
        </p:nvGraphicFramePr>
        <p:xfrm>
          <a:off x="2592925" y="1264555"/>
          <a:ext cx="8161482" cy="6482006"/>
        </p:xfrm>
        <a:graphic>
          <a:graphicData uri="http://schemas.openxmlformats.org/drawingml/2006/table">
            <a:tbl>
              <a:tblPr/>
              <a:tblGrid>
                <a:gridCol w="2204540"/>
                <a:gridCol w="5956942"/>
              </a:tblGrid>
              <a:tr h="175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Definition of technology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Critique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76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u="sng" dirty="0">
                          <a:solidFill>
                            <a:srgbClr val="FFFFFF"/>
                          </a:solidFill>
                          <a:latin typeface="Calibri"/>
                        </a:rPr>
                        <a:t>Rationality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‘the sum of rational means employed in society’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Distinguish 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intrinsic rationality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of technology 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from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application</a:t>
                      </a:r>
                      <a:r>
                        <a:rPr lang="en-GB" sz="13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rationality</a:t>
                      </a:r>
                      <a:endParaRPr lang="en-GB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Application of technology can be rational too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Technology is rational only because nature is rational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So rationality is a definition of nature, not of technology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Humanity is holistic, not only rational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Humans have subjective, even irrational, values and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objectives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Post-modernity</a:t>
                      </a:r>
                      <a:r>
                        <a:rPr lang="en-GB" sz="13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challenges the dominance of rationality</a:t>
                      </a:r>
                      <a:endParaRPr lang="en-GB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Humanity 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engineers technology,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so technology 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may not be totally rational</a:t>
                      </a:r>
                    </a:p>
                  </a:txBody>
                  <a:tcPr marL="64678" marR="6467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u="sng" dirty="0">
                          <a:solidFill>
                            <a:srgbClr val="FFFFFF"/>
                          </a:solidFill>
                          <a:latin typeface="Calibri"/>
                        </a:rPr>
                        <a:t>Human enhancement 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Technology as tool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OK for hammer but not for complex system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Need to define </a:t>
                      </a:r>
                      <a:r>
                        <a:rPr lang="en-GB" sz="1300" b="1" dirty="0">
                          <a:latin typeface="Calibri"/>
                          <a:ea typeface="Times New Roman"/>
                          <a:cs typeface="Times New Roman"/>
                        </a:rPr>
                        <a:t>what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extends human power </a:t>
                      </a:r>
                      <a:r>
                        <a:rPr lang="en-GB" sz="1300" dirty="0" err="1">
                          <a:latin typeface="Calibri"/>
                          <a:ea typeface="Times New Roman"/>
                          <a:cs typeface="Times New Roman"/>
                        </a:rPr>
                        <a:t>ie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not a definition at all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Technology can reduce human power </a:t>
                      </a:r>
                      <a:r>
                        <a:rPr lang="en-GB" sz="1300" dirty="0" err="1">
                          <a:latin typeface="Calibri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AI according to Dreyfus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Once operationally independent of human power this definition fails</a:t>
                      </a:r>
                    </a:p>
                  </a:txBody>
                  <a:tcPr marL="64678" marR="6467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3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Cyborg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Humans are techno-human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A definition of humanity, not of technology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‘Cyborg minus human= technology’ doesn’t </a:t>
                      </a:r>
                      <a:r>
                        <a:rPr lang="en-GB" sz="1300" dirty="0" smtClean="0">
                          <a:latin typeface="Calibri"/>
                          <a:ea typeface="Times New Roman"/>
                          <a:cs typeface="Times New Roman"/>
                        </a:rPr>
                        <a:t>work as a definition</a:t>
                      </a:r>
                      <a:endParaRPr lang="en-GB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78" marR="6467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91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u="sng" dirty="0">
                          <a:solidFill>
                            <a:srgbClr val="FFFFFF"/>
                          </a:solidFill>
                          <a:latin typeface="Calibri"/>
                        </a:rPr>
                        <a:t>Instrumentalism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Technology subject to human intentionality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Technology is value free</a:t>
                      </a:r>
                      <a:endParaRPr lang="en-GB" sz="1300" dirty="0"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Human agency is determinative</a:t>
                      </a:r>
                      <a:endParaRPr lang="en-GB" sz="1300" dirty="0"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Technology </a:t>
                      </a:r>
                      <a:r>
                        <a:rPr lang="en-GB" sz="1300" b="1" dirty="0">
                          <a:latin typeface="Calibri"/>
                          <a:ea typeface="Times New Roman"/>
                          <a:cs typeface="Times New Roman"/>
                        </a:rPr>
                        <a:t>developments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can surprise and even contradict human intentionality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b="1" dirty="0">
                          <a:latin typeface="Calibri"/>
                          <a:ea typeface="Times New Roman"/>
                          <a:cs typeface="Times New Roman"/>
                        </a:rPr>
                        <a:t>Applications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of technology can also contradict elements of human intentionality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Technology adoption is often unnoticed </a:t>
                      </a:r>
                      <a:r>
                        <a:rPr lang="en-GB" sz="1300" dirty="0" err="1">
                          <a:latin typeface="Calibri"/>
                          <a:ea typeface="Times New Roman"/>
                          <a:cs typeface="Times New Roman"/>
                        </a:rPr>
                        <a:t>ie</a:t>
                      </a: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 hardly intentional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The technology process is more substantive than instrumentalism allows</a:t>
                      </a:r>
                    </a:p>
                  </a:txBody>
                  <a:tcPr marL="64678" marR="6467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91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GB" sz="1300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PREFERRED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DEFINITION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4678" marR="646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endParaRPr lang="en-GB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810000" algn="l"/>
                        </a:tabLst>
                      </a:pP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The Cognitive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Reconfiguration of Natural Materials and Processes</a:t>
                      </a: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78" marR="64678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586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404004" cy="1280890"/>
          </a:xfrm>
        </p:spPr>
        <p:txBody>
          <a:bodyPr>
            <a:normAutofit/>
          </a:bodyPr>
          <a:lstStyle/>
          <a:p>
            <a:r>
              <a:rPr lang="en-GB" sz="2000" dirty="0"/>
              <a:t>Claim – technology can only be understood in a systems network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POT-p74-7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43629" y="1155185"/>
            <a:ext cx="8284028" cy="58539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328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Claim – a predictive economic algorithm determines the implementation of technology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sz="1600" dirty="0"/>
          </a:p>
          <a:p>
            <a:pPr>
              <a:buNone/>
            </a:pPr>
            <a:r>
              <a:rPr lang="en-GB" sz="4800" b="1" dirty="0"/>
              <a:t>Technology in a market economy has migrated</a:t>
            </a:r>
          </a:p>
          <a:p>
            <a:pPr>
              <a:buNone/>
            </a:pPr>
            <a:endParaRPr lang="en-GB" sz="4800" b="1" dirty="0"/>
          </a:p>
          <a:p>
            <a:r>
              <a:rPr lang="en-GB" sz="4800" dirty="0"/>
              <a:t>upstream</a:t>
            </a:r>
          </a:p>
          <a:p>
            <a:endParaRPr lang="en-GB" sz="4800" dirty="0"/>
          </a:p>
          <a:p>
            <a:r>
              <a:rPr lang="en-GB" sz="4800" dirty="0"/>
              <a:t>globally</a:t>
            </a:r>
          </a:p>
          <a:p>
            <a:endParaRPr lang="en-GB" sz="4800" dirty="0"/>
          </a:p>
          <a:p>
            <a:r>
              <a:rPr lang="en-GB" sz="4800" dirty="0"/>
              <a:t>to large private sector specialised global technology suppliers</a:t>
            </a:r>
          </a:p>
          <a:p>
            <a:pPr>
              <a:buNone/>
            </a:pPr>
            <a:endParaRPr lang="en-GB" sz="4800" b="1" dirty="0" smtClean="0"/>
          </a:p>
          <a:p>
            <a:pPr>
              <a:buNone/>
            </a:pPr>
            <a:r>
              <a:rPr lang="en-GB" sz="4800" b="1" dirty="0" smtClean="0"/>
              <a:t>Technology </a:t>
            </a:r>
            <a:r>
              <a:rPr lang="en-GB" sz="4800" b="1" dirty="0"/>
              <a:t>is market contingent and follows a determining algorithm</a:t>
            </a:r>
          </a:p>
          <a:p>
            <a:endParaRPr lang="en-GB" sz="4800" dirty="0"/>
          </a:p>
          <a:p>
            <a:r>
              <a:rPr lang="en-GB" sz="4800" dirty="0"/>
              <a:t>Technology must have a positive downstream </a:t>
            </a:r>
            <a:r>
              <a:rPr lang="en-GB" sz="4800" dirty="0" smtClean="0"/>
              <a:t>economic rent (IFF)</a:t>
            </a:r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Technology must have competitive price/performance vs other </a:t>
            </a:r>
            <a:r>
              <a:rPr lang="en-GB" sz="4800" dirty="0" smtClean="0"/>
              <a:t>technologies (IFF)</a:t>
            </a:r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Technology must have viable value chain route to </a:t>
            </a:r>
            <a:r>
              <a:rPr lang="en-GB" sz="4800" dirty="0" smtClean="0"/>
              <a:t>market (IFF)</a:t>
            </a:r>
            <a:endParaRPr lang="en-GB" sz="4800" dirty="0"/>
          </a:p>
          <a:p>
            <a:endParaRPr lang="en-GB" sz="48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8" name="Oval 2"/>
          <p:cNvSpPr>
            <a:spLocks noChangeAspect="1" noChangeArrowheads="1"/>
          </p:cNvSpPr>
          <p:nvPr/>
        </p:nvSpPr>
        <p:spPr bwMode="auto">
          <a:xfrm>
            <a:off x="8686801" y="1450183"/>
            <a:ext cx="1177925" cy="1176337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Market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1200" b="1" i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Economy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76616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</TotalTime>
  <Words>2314</Words>
  <Application>Microsoft Office PowerPoint</Application>
  <PresentationFormat>Custom</PresentationFormat>
  <Paragraphs>503</Paragraphs>
  <Slides>27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 A managerial philosophy of technology :  Technology and humanity in symbiosis</vt:lpstr>
      <vt:lpstr>CONTENT</vt:lpstr>
      <vt:lpstr>PERSPECTIVES  </vt:lpstr>
      <vt:lpstr>The significance of technology</vt:lpstr>
      <vt:lpstr>The significance of technology  Significant questions about technology</vt:lpstr>
      <vt:lpstr>Philosophy of technology - the academic literature</vt:lpstr>
      <vt:lpstr>Definitions of technology</vt:lpstr>
      <vt:lpstr>Claim – technology can only be understood in a systems network model</vt:lpstr>
      <vt:lpstr>Claim – a predictive economic algorithm determines the implementation of technology </vt:lpstr>
      <vt:lpstr>Claim – a predictive economic algorithm determines the implementation of technology - examples </vt:lpstr>
      <vt:lpstr>Developing a phenomenological philosophy of technology  Technology narratives</vt:lpstr>
      <vt:lpstr>Developing a phenomenological philosophy of technology  Technology narratives</vt:lpstr>
      <vt:lpstr>Developing a phenomenological philosophy of technology  Technology narratives</vt:lpstr>
      <vt:lpstr>Developing a phenomenological philosophy of technology  Technology narratives</vt:lpstr>
      <vt:lpstr>Developing a phenomenological philosophy of technology  Technology narratives</vt:lpstr>
      <vt:lpstr>Developing a phenomenological philosophy of technology  Technology narratives</vt:lpstr>
      <vt:lpstr>The phenomenon of innovation</vt:lpstr>
      <vt:lpstr>Elements of each era of innovation</vt:lpstr>
      <vt:lpstr>Factors driving innovation</vt:lpstr>
      <vt:lpstr>Phenomenon  The management of technology in a market economy</vt:lpstr>
      <vt:lpstr>Phenomenon - Private sector led technology development</vt:lpstr>
      <vt:lpstr>Phenomenon – sources of technology </vt:lpstr>
      <vt:lpstr>A Phenomenological Philosophy of Technology ?</vt:lpstr>
      <vt:lpstr>Resolving the model  – the main contingencies</vt:lpstr>
      <vt:lpstr>Resolving the model  – the main direction</vt:lpstr>
      <vt:lpstr>Reflections for the Philosophy of Technology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Success Criteria in Entrepreneurial Innovation</dc:title>
  <dc:creator>Geoff Crocker</dc:creator>
  <cp:lastModifiedBy>Andrew Milne</cp:lastModifiedBy>
  <cp:revision>83</cp:revision>
  <dcterms:created xsi:type="dcterms:W3CDTF">2016-05-03T10:06:58Z</dcterms:created>
  <dcterms:modified xsi:type="dcterms:W3CDTF">2016-05-03T10:24:32Z</dcterms:modified>
</cp:coreProperties>
</file>